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59" r:id="rId5"/>
    <p:sldId id="264" r:id="rId6"/>
    <p:sldId id="262" r:id="rId7"/>
    <p:sldId id="265" r:id="rId8"/>
    <p:sldId id="260" r:id="rId9"/>
    <p:sldId id="258" r:id="rId10"/>
    <p:sldId id="266" r:id="rId11"/>
    <p:sldId id="257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ABB7-071E-48E4-B81C-E4E3E7D8553C}" type="datetimeFigureOut">
              <a:rPr lang="pt-BR" smtClean="0"/>
              <a:t>24/06/2013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DEAC-6A49-4BCE-BC5A-C38484D84F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5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ABB7-071E-48E4-B81C-E4E3E7D8553C}" type="datetimeFigureOut">
              <a:rPr lang="pt-BR" smtClean="0"/>
              <a:t>24/06/2013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DEAC-6A49-4BCE-BC5A-C38484D84F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9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ABB7-071E-48E4-B81C-E4E3E7D8553C}" type="datetimeFigureOut">
              <a:rPr lang="pt-BR" smtClean="0"/>
              <a:t>24/06/2013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DEAC-6A49-4BCE-BC5A-C38484D84F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53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ABB7-071E-48E4-B81C-E4E3E7D8553C}" type="datetimeFigureOut">
              <a:rPr lang="pt-BR" smtClean="0"/>
              <a:t>24/06/2013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DEAC-6A49-4BCE-BC5A-C38484D84F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36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ABB7-071E-48E4-B81C-E4E3E7D8553C}" type="datetimeFigureOut">
              <a:rPr lang="pt-BR" smtClean="0"/>
              <a:t>24/06/2013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DEAC-6A49-4BCE-BC5A-C38484D84F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68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ABB7-071E-48E4-B81C-E4E3E7D8553C}" type="datetimeFigureOut">
              <a:rPr lang="pt-BR" smtClean="0"/>
              <a:t>24/06/2013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DEAC-6A49-4BCE-BC5A-C38484D84F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88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ABB7-071E-48E4-B81C-E4E3E7D8553C}" type="datetimeFigureOut">
              <a:rPr lang="pt-BR" smtClean="0"/>
              <a:t>24/06/2013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DEAC-6A49-4BCE-BC5A-C38484D84F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73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ABB7-071E-48E4-B81C-E4E3E7D8553C}" type="datetimeFigureOut">
              <a:rPr lang="pt-BR" smtClean="0"/>
              <a:t>24/06/2013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DEAC-6A49-4BCE-BC5A-C38484D84F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61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ABB7-071E-48E4-B81C-E4E3E7D8553C}" type="datetimeFigureOut">
              <a:rPr lang="pt-BR" smtClean="0"/>
              <a:t>24/06/2013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DEAC-6A49-4BCE-BC5A-C38484D84F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76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ABB7-071E-48E4-B81C-E4E3E7D8553C}" type="datetimeFigureOut">
              <a:rPr lang="pt-BR" smtClean="0"/>
              <a:t>24/06/2013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DEAC-6A49-4BCE-BC5A-C38484D84F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7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ABB7-071E-48E4-B81C-E4E3E7D8553C}" type="datetimeFigureOut">
              <a:rPr lang="pt-BR" smtClean="0"/>
              <a:t>24/06/2013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DEAC-6A49-4BCE-BC5A-C38484D84F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65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3ABB7-071E-48E4-B81C-E4E3E7D8553C}" type="datetimeFigureOut">
              <a:rPr lang="pt-BR" smtClean="0"/>
              <a:t>24/06/2013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7DEAC-6A49-4BCE-BC5A-C38484D84F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26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1-2014/2011/Lei/L12425.htm#art1" TargetMode="External"/><Relationship Id="rId2" Type="http://schemas.openxmlformats.org/officeDocument/2006/relationships/hyperlink" Target="http://legislacao.planalto.gov.br/legisla/legislacao.nsf/Viw_Identificacao/lei%208.745-1993?OpenDocumen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07-2010/2009/Lei/L11907.htm#art318" TargetMode="External"/><Relationship Id="rId2" Type="http://schemas.openxmlformats.org/officeDocument/2006/relationships/hyperlink" Target="http://legislacao.planalto.gov.br/legisla/legislacao.nsf/Viw_Identificacao/lei%208.112-1990?OpenDocum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8112cons.htm" TargetMode="External"/><Relationship Id="rId2" Type="http://schemas.openxmlformats.org/officeDocument/2006/relationships/hyperlink" Target="http://legislacao.planalto.gov.br/legisla/legislacao.nsf/Viw_Identificacao/lei%2012.772-2012?OpenDocu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alto.gov.br/ccivil_03/_ato2011-2014/2013/Mpv/mpv614.htm#art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07-2010/2010/Lei/L12269.htm#art23" TargetMode="External"/><Relationship Id="rId2" Type="http://schemas.openxmlformats.org/officeDocument/2006/relationships/hyperlink" Target="http://legislacao.planalto.gov.br/legisla/legislacao.nsf/Viw_Identificacao/lei%208.112-1990?OpenDocu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lanalto.gov.br/ccivil_03/leis/l8112cons.htm#art47.." TargetMode="External"/><Relationship Id="rId4" Type="http://schemas.openxmlformats.org/officeDocument/2006/relationships/hyperlink" Target="http://www.planalto.gov.br/ccivil_03/_Ato2007-2010/2009/Lei/L11907.htm#art31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9527.htm#art95&#167;4" TargetMode="External"/><Relationship Id="rId2" Type="http://schemas.openxmlformats.org/officeDocument/2006/relationships/hyperlink" Target="http://legislacao.planalto.gov.br/legisla/legislacao.nsf/Viw_Identificacao/lei%208.112-1990?OpenDocum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Afastamento para doutorado e pós-doutorado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800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 8.745</a:t>
            </a:r>
          </a:p>
          <a:p>
            <a:pPr lvl="1"/>
            <a:r>
              <a:rPr lang="pt-BR" dirty="0" smtClean="0"/>
              <a:t>Contratação por tempo determinado na administração pública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8094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hlinkClick r:id="rId2"/>
              </a:rPr>
              <a:t>LEI Nº 8.745, DE 9 DE DEZEMBRO DE 1993.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i="1" dirty="0"/>
              <a:t>Dispõe sobre a contratação por tempo determinado para atender a necessidade temporária de excepcional interesse público, nos termos do inciso </a:t>
            </a:r>
            <a:r>
              <a:rPr lang="pt-BR" sz="2000" i="1" dirty="0" smtClean="0"/>
              <a:t>IX </a:t>
            </a:r>
            <a:r>
              <a:rPr lang="pt-BR" sz="2000" i="1" dirty="0"/>
              <a:t>do art. 37 da Constituição Federal, e dá outras providências</a:t>
            </a:r>
            <a:r>
              <a:rPr lang="pt-BR" sz="2000" i="1" dirty="0" smtClean="0"/>
              <a:t>.</a:t>
            </a:r>
          </a:p>
          <a:p>
            <a:pPr marL="0" indent="0">
              <a:buNone/>
            </a:pPr>
            <a:endParaRPr lang="pt-BR" sz="2000" i="1" dirty="0" smtClean="0"/>
          </a:p>
          <a:p>
            <a:r>
              <a:rPr lang="pt-BR" sz="2400" dirty="0"/>
              <a:t>Art. 2º Considera-se necessidade temporária de excepcional interesse público</a:t>
            </a:r>
            <a:r>
              <a:rPr lang="pt-BR" sz="2400" dirty="0" smtClean="0"/>
              <a:t>:</a:t>
            </a:r>
          </a:p>
          <a:p>
            <a:r>
              <a:rPr lang="pt-BR" sz="2400" dirty="0" smtClean="0"/>
              <a:t>IV - admissão de professor substituto e professor visitante;</a:t>
            </a:r>
          </a:p>
          <a:p>
            <a:r>
              <a:rPr lang="pt-BR" sz="2400" dirty="0" smtClean="0"/>
              <a:t>§ </a:t>
            </a:r>
            <a:r>
              <a:rPr lang="pt-BR" sz="2400" dirty="0"/>
              <a:t>2º O número total de professores de que trata o inciso IV do caput não poderá ultrapassar 20% (vinte por cento) do total de docentes efetivos em exercício na instituição federal de ensino.    </a:t>
            </a:r>
            <a:r>
              <a:rPr lang="pt-BR" sz="2400" dirty="0">
                <a:hlinkClick r:id="rId3"/>
              </a:rPr>
              <a:t>(Incluído pela Lei nº 12.425, de 2011</a:t>
            </a:r>
            <a:r>
              <a:rPr lang="pt-BR" sz="2400" dirty="0" smtClean="0">
                <a:hlinkClick r:id="rId3"/>
              </a:rPr>
              <a:t>)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326680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CIRCULAR DGP nº 10/2012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Hipóteses de contratação de professor substituto, após alteração na legislação.</a:t>
            </a:r>
          </a:p>
          <a:p>
            <a:pPr lvl="1"/>
            <a:r>
              <a:rPr lang="pt-BR" dirty="0" smtClean="0"/>
              <a:t>Afastamento para missão ou estudo no exterior (art. 95 da Lei nº 8.112, de 1990);</a:t>
            </a:r>
          </a:p>
          <a:p>
            <a:pPr lvl="1"/>
            <a:r>
              <a:rPr lang="pt-BR" dirty="0" smtClean="0"/>
              <a:t>Afastamento para participação em programa de pós-graduação stricto sensu no país (art. 96-A da lei 8.112, de 1990).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8041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Resumindo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Pode-se sair, no interesse da administração, para stricto sensu e pós-doutorado.</a:t>
            </a:r>
          </a:p>
          <a:p>
            <a:r>
              <a:rPr lang="pt-BR" dirty="0" smtClean="0"/>
              <a:t>O limite do afastamento são os 20% de contratação de professores substitutos.</a:t>
            </a:r>
          </a:p>
          <a:p>
            <a:r>
              <a:rPr lang="pt-BR" dirty="0" smtClean="0"/>
              <a:t>Nosso grupo tem hoje 26 professores, logo 20% é </a:t>
            </a:r>
            <a:r>
              <a:rPr lang="pt-BR" smtClean="0"/>
              <a:t>5 (arredondando </a:t>
            </a:r>
            <a:r>
              <a:rPr lang="pt-BR" dirty="0" smtClean="0"/>
              <a:t>para baixo).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988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LEGISLAÇÃO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12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 8112 e o afastamento de servidor público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973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>
                <a:hlinkClick r:id="rId2"/>
              </a:rPr>
              <a:t>LEI Nº 8.112, DE 11 DE DEZEMBRO DE 1990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2000" i="1" dirty="0"/>
              <a:t>Dispõe sobre o regime jurídico dos servidores públicos civis da União, das autarquias e das fundações públicas </a:t>
            </a:r>
            <a:r>
              <a:rPr lang="pt-BR" sz="2000" i="1" dirty="0" smtClean="0"/>
              <a:t>federais.</a:t>
            </a:r>
          </a:p>
          <a:p>
            <a:pPr marL="0" indent="0">
              <a:buNone/>
            </a:pPr>
            <a:r>
              <a:rPr lang="pt-BR" sz="2400" b="1" dirty="0"/>
              <a:t>Do Afastamento para Participação em Programa de Pós-Graduação </a:t>
            </a:r>
            <a:r>
              <a:rPr lang="pt-BR" sz="2400" b="1" i="1" dirty="0"/>
              <a:t>Stricto Sensu </a:t>
            </a:r>
            <a:r>
              <a:rPr lang="pt-BR" sz="2400" b="1" dirty="0"/>
              <a:t>no País</a:t>
            </a:r>
          </a:p>
          <a:p>
            <a:r>
              <a:rPr lang="pt-BR" sz="2400" dirty="0"/>
              <a:t>Art. 96-A.  O servidor poderá, </a:t>
            </a:r>
            <a:r>
              <a:rPr lang="pt-BR" sz="2400" b="1" u="sng" dirty="0"/>
              <a:t>no interesse da Administração</a:t>
            </a:r>
            <a:r>
              <a:rPr lang="pt-BR" sz="2400" dirty="0"/>
              <a:t>, e desde que a participação não possa ocorrer simultaneamente com o exercício do cargo ou mediante compensação de horário, afastar-se do exercício do cargo efetivo, com a respectiva remuneração, para participar em programa de pós-graduação stricto sensu</a:t>
            </a:r>
            <a:r>
              <a:rPr lang="pt-BR" sz="2400" i="1" dirty="0"/>
              <a:t> </a:t>
            </a:r>
            <a:r>
              <a:rPr lang="pt-BR" sz="2400" dirty="0"/>
              <a:t>em instituição de ensino superior no País. </a:t>
            </a:r>
            <a:r>
              <a:rPr lang="pt-BR" sz="2400" dirty="0">
                <a:hlinkClick r:id="rId3"/>
              </a:rPr>
              <a:t>(Incluído pela Lei nº 11.907, de 2009)</a:t>
            </a:r>
            <a:endParaRPr lang="pt-BR" sz="2400" dirty="0"/>
          </a:p>
          <a:p>
            <a:r>
              <a:rPr lang="pt-BR" sz="2400" dirty="0"/>
              <a:t>§ 1</a:t>
            </a:r>
            <a:r>
              <a:rPr lang="pt-BR" sz="2400" u="sng" baseline="30000" dirty="0"/>
              <a:t>o</a:t>
            </a:r>
            <a:r>
              <a:rPr lang="pt-BR" sz="2400" dirty="0"/>
              <a:t>  Ato do dirigente máximo do órgão ou entidade definirá, em conformidade com a legislação vigente, os programas de capacitação e os critérios para participação em programas de pós-graduação no País, com ou sem afastamento do servidor, que serão avaliados por um comitê constituído para este fim. </a:t>
            </a:r>
            <a:r>
              <a:rPr lang="pt-BR" sz="2400" dirty="0">
                <a:hlinkClick r:id="rId3"/>
              </a:rPr>
              <a:t>(Incluído pela Lei nº 11.907, de 2009)</a:t>
            </a:r>
            <a:endParaRPr lang="pt-BR" sz="2400" dirty="0"/>
          </a:p>
          <a:p>
            <a:r>
              <a:rPr lang="pt-BR" sz="2400" u="sng" dirty="0"/>
              <a:t>§ 2</a:t>
            </a:r>
            <a:r>
              <a:rPr lang="pt-BR" sz="2400" u="sng" baseline="30000" dirty="0"/>
              <a:t>o</a:t>
            </a:r>
            <a:r>
              <a:rPr lang="pt-BR" sz="2400" u="sng" dirty="0"/>
              <a:t>  Os afastamentos para realização de programas de mestrado e doutorado somente serão concedidos aos servidores titulares de cargos efetivos no respectivo órgão ou entidade há pelo menos 3 (três) anos para mestrado e 4 (quatro) anos para doutorado, incluído o período de estágio probatório, que não tenham se afastado por licença para tratar de assuntos particulares para gozo de licença capacitação ou com fundamento neste artigo nos 2 (dois) anos anteriores à data da solicitação de afastamento. </a:t>
            </a:r>
            <a:r>
              <a:rPr lang="pt-BR" sz="2400" u="sng" dirty="0">
                <a:hlinkClick r:id="rId3"/>
              </a:rPr>
              <a:t>(Incluído pela Lei nº 11.907, de 2009</a:t>
            </a:r>
            <a:r>
              <a:rPr lang="pt-BR" sz="2400" u="sng" dirty="0" smtClean="0">
                <a:hlinkClick r:id="rId3"/>
              </a:rPr>
              <a:t>)</a:t>
            </a:r>
            <a:endParaRPr lang="pt-BR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3666542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 12.722 e MP 614, novo período de afastamento para a carreira do magistério superior.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6208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>
                <a:hlinkClick r:id="rId2"/>
              </a:rPr>
              <a:t>LEI Nº 12.772, DE 28 DE DEZEMBRO DE 2012.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Dispõe sobre a estruturação do Plano de Carreiras e Cargos de Magistério Federal; sobre a Carreira do Magistério Superior, de que trata a Lei n</a:t>
            </a:r>
            <a:r>
              <a:rPr lang="pt-BR" sz="2000" u="sng" baseline="30000" dirty="0"/>
              <a:t>o</a:t>
            </a:r>
            <a:r>
              <a:rPr lang="pt-BR" sz="2000" dirty="0"/>
              <a:t> </a:t>
            </a:r>
            <a:r>
              <a:rPr lang="pt-BR" sz="2000" dirty="0" smtClean="0"/>
              <a:t>7.596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Art</a:t>
            </a:r>
            <a:r>
              <a:rPr lang="pt-BR" sz="1800" dirty="0"/>
              <a:t>. 30.  O ocupante de cargos do Plano de Carreiras e Cargos do Magistério Federal, sem prejuízo dos afastamentos previstos na </a:t>
            </a:r>
            <a:r>
              <a:rPr lang="pt-BR" sz="1800" dirty="0">
                <a:hlinkClick r:id="rId3"/>
              </a:rPr>
              <a:t>Lei n</a:t>
            </a:r>
            <a:r>
              <a:rPr lang="pt-BR" sz="1800" u="sng" baseline="30000" dirty="0">
                <a:hlinkClick r:id="rId3"/>
              </a:rPr>
              <a:t>o</a:t>
            </a:r>
            <a:r>
              <a:rPr lang="pt-BR" sz="1800" dirty="0">
                <a:hlinkClick r:id="rId3"/>
              </a:rPr>
              <a:t> 8.112, de 1990</a:t>
            </a:r>
            <a:r>
              <a:rPr lang="pt-BR" sz="1800" dirty="0"/>
              <a:t>, poderá afastar-se de suas funções, assegurados todos os direitos e vantagens a que fizer jus, para:</a:t>
            </a:r>
          </a:p>
          <a:p>
            <a:r>
              <a:rPr lang="pt-BR" sz="1800" u="sng" dirty="0" smtClean="0"/>
              <a:t>I</a:t>
            </a:r>
            <a:r>
              <a:rPr lang="pt-BR" sz="1800" u="sng" dirty="0"/>
              <a:t> - participar de programa de pós-graduação </a:t>
            </a:r>
            <a:r>
              <a:rPr lang="pt-BR" sz="1800" b="1" u="sng" dirty="0"/>
              <a:t>stricto sensu</a:t>
            </a:r>
            <a:r>
              <a:rPr lang="pt-BR" sz="1800" u="sng" dirty="0"/>
              <a:t> ou de pós-doutorado, independentemente do tempo ocupado no cargo ou na instituição;         </a:t>
            </a:r>
            <a:r>
              <a:rPr lang="pt-BR" sz="1800" u="sng" dirty="0">
                <a:hlinkClick r:id="rId4"/>
              </a:rPr>
              <a:t>(Redação </a:t>
            </a:r>
            <a:r>
              <a:rPr lang="pt-BR" sz="1800" u="sng" dirty="0" smtClean="0">
                <a:hlinkClick r:id="rId4"/>
              </a:rPr>
              <a:t>dada </a:t>
            </a:r>
            <a:r>
              <a:rPr lang="pt-BR" sz="1800" u="sng" dirty="0">
                <a:hlinkClick r:id="rId4"/>
              </a:rPr>
              <a:t>pela Medida Provisória nº 614, de 2013</a:t>
            </a:r>
            <a:r>
              <a:rPr lang="pt-BR" sz="1800" u="sng" dirty="0" smtClean="0">
                <a:hlinkClick r:id="rId4"/>
              </a:rPr>
              <a:t>)</a:t>
            </a:r>
            <a:endParaRPr lang="pt-BR" sz="1800" u="sng" dirty="0" smtClean="0"/>
          </a:p>
          <a:p>
            <a:endParaRPr lang="pt-BR" sz="1800" u="sng" dirty="0"/>
          </a:p>
          <a:p>
            <a:r>
              <a:rPr lang="pt-BR" sz="1800" dirty="0"/>
              <a:t>§ 2</a:t>
            </a:r>
            <a:r>
              <a:rPr lang="pt-BR" sz="1800" u="sng" baseline="30000" dirty="0"/>
              <a:t>o</a:t>
            </a:r>
            <a:r>
              <a:rPr lang="pt-BR" sz="1800" dirty="0"/>
              <a:t>  Aos servidores de que trata o caput poderá ser concedido o afastamento para realização de programas de mestrado ou doutorado independentemente do tempo de ocupação do cargo.</a:t>
            </a:r>
            <a:endParaRPr lang="pt-BR" sz="1800" u="sng" dirty="0"/>
          </a:p>
        </p:txBody>
      </p:sp>
    </p:spTree>
    <p:extLst>
      <p:ext uri="{BB962C8B-B14F-4D97-AF65-F5344CB8AC3E}">
        <p14:creationId xmlns:p14="http://schemas.microsoft.com/office/powerpoint/2010/main" val="3566049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 8112</a:t>
            </a:r>
          </a:p>
          <a:p>
            <a:pPr lvl="1"/>
            <a:r>
              <a:rPr lang="pt-BR" dirty="0" smtClean="0"/>
              <a:t>Tempos anteriores</a:t>
            </a:r>
          </a:p>
          <a:p>
            <a:pPr lvl="1"/>
            <a:r>
              <a:rPr lang="pt-BR" dirty="0" smtClean="0"/>
              <a:t>Entendimento sobre curso no exterior.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7789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>
                <a:hlinkClick r:id="rId2"/>
              </a:rPr>
              <a:t>LEI Nº 8.112, DE 11 DE DEZEMBRO DE 1990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2400" dirty="0" smtClean="0"/>
              <a:t>§ </a:t>
            </a:r>
            <a:r>
              <a:rPr lang="pt-BR" sz="2400" dirty="0"/>
              <a:t>3</a:t>
            </a:r>
            <a:r>
              <a:rPr lang="pt-BR" sz="2400" u="sng" baseline="30000" dirty="0"/>
              <a:t>o</a:t>
            </a:r>
            <a:r>
              <a:rPr lang="pt-BR" sz="2400" dirty="0"/>
              <a:t>  Os afastamentos para realização de programas de pós-doutorado somente serão concedidos aos servidores titulares de cargos efetivo no respectivo órgão ou entidade há pelo menos quatro anos, incluído o período de estágio probatório, e que não tenham se afastado por licença para tratar de assuntos particulares ou com fundamento neste artigo, nos quatro anos anteriores à data da solicitação de afastamento. </a:t>
            </a:r>
            <a:r>
              <a:rPr lang="pt-BR" sz="2400" dirty="0">
                <a:hlinkClick r:id="rId3"/>
              </a:rPr>
              <a:t>(Redação dada pela Lei nº 12.269, de 2010)</a:t>
            </a:r>
            <a:endParaRPr lang="pt-BR" sz="2400" dirty="0"/>
          </a:p>
          <a:p>
            <a:r>
              <a:rPr lang="pt-BR" sz="2400" dirty="0"/>
              <a:t>§ 4</a:t>
            </a:r>
            <a:r>
              <a:rPr lang="pt-BR" sz="2400" u="sng" baseline="30000" dirty="0"/>
              <a:t>o</a:t>
            </a:r>
            <a:r>
              <a:rPr lang="pt-BR" sz="2400" dirty="0"/>
              <a:t>  Os servidores beneficiados pelos afastamentos previstos nos §§ 1</a:t>
            </a:r>
            <a:r>
              <a:rPr lang="pt-BR" sz="2400" u="sng" baseline="30000" dirty="0"/>
              <a:t>o</a:t>
            </a:r>
            <a:r>
              <a:rPr lang="pt-BR" sz="2400" dirty="0"/>
              <a:t>, 2</a:t>
            </a:r>
            <a:r>
              <a:rPr lang="pt-BR" sz="2400" u="sng" baseline="30000" dirty="0"/>
              <a:t>o</a:t>
            </a:r>
            <a:r>
              <a:rPr lang="pt-BR" sz="2400" dirty="0"/>
              <a:t> e 3</a:t>
            </a:r>
            <a:r>
              <a:rPr lang="pt-BR" sz="2400" u="sng" baseline="30000" dirty="0"/>
              <a:t>o</a:t>
            </a:r>
            <a:r>
              <a:rPr lang="pt-BR" sz="2400" dirty="0"/>
              <a:t> deste artigo terão que permanecer no exercício de suas funções após o seu retorno por um período igual ao do afastamento concedido. </a:t>
            </a:r>
            <a:r>
              <a:rPr lang="pt-BR" sz="2400" dirty="0">
                <a:hlinkClick r:id="rId4"/>
              </a:rPr>
              <a:t>(Incluído pela Lei nº 11.907, de 2009)</a:t>
            </a:r>
            <a:endParaRPr lang="pt-BR" sz="2400" dirty="0"/>
          </a:p>
          <a:p>
            <a:r>
              <a:rPr lang="pt-BR" sz="2400" dirty="0"/>
              <a:t>§ 5</a:t>
            </a:r>
            <a:r>
              <a:rPr lang="pt-BR" sz="2400" u="sng" baseline="30000" dirty="0"/>
              <a:t>o</a:t>
            </a:r>
            <a:r>
              <a:rPr lang="pt-BR" sz="2400" dirty="0"/>
              <a:t>  Caso o servidor venha a solicitar exoneração do cargo ou aposentadoria, antes de cumprido o período de permanência previsto no § 4</a:t>
            </a:r>
            <a:r>
              <a:rPr lang="pt-BR" sz="2400" u="sng" baseline="30000" dirty="0"/>
              <a:t>o</a:t>
            </a:r>
            <a:r>
              <a:rPr lang="pt-BR" sz="2400" dirty="0"/>
              <a:t> deste artigo, deverá ressarcir o órgão ou entidade, na forma do </a:t>
            </a:r>
            <a:r>
              <a:rPr lang="pt-BR" sz="2400" dirty="0">
                <a:hlinkClick r:id="rId5"/>
              </a:rPr>
              <a:t>art. 47 da Lei n</a:t>
            </a:r>
            <a:r>
              <a:rPr lang="pt-BR" sz="2400" u="sng" baseline="30000" dirty="0">
                <a:hlinkClick r:id="rId5"/>
              </a:rPr>
              <a:t>o</a:t>
            </a:r>
            <a:r>
              <a:rPr lang="pt-BR" sz="2400" dirty="0">
                <a:hlinkClick r:id="rId5"/>
              </a:rPr>
              <a:t> 8.112, de 11 de dezembro de 1990</a:t>
            </a:r>
            <a:r>
              <a:rPr lang="pt-BR" sz="2400" dirty="0"/>
              <a:t>, dos gastos com seu aperfeiçoamento. </a:t>
            </a:r>
            <a:r>
              <a:rPr lang="pt-BR" sz="2400" dirty="0">
                <a:hlinkClick r:id="rId4"/>
              </a:rPr>
              <a:t>(Incluído pela Lei nº 11.907, de 2009)</a:t>
            </a:r>
            <a:endParaRPr lang="pt-BR" sz="2400" dirty="0"/>
          </a:p>
          <a:p>
            <a:r>
              <a:rPr lang="pt-BR" sz="2400" dirty="0"/>
              <a:t>§ 6</a:t>
            </a:r>
            <a:r>
              <a:rPr lang="pt-BR" sz="2400" u="sng" baseline="30000" dirty="0"/>
              <a:t>o</a:t>
            </a:r>
            <a:r>
              <a:rPr lang="pt-BR" sz="2400" dirty="0"/>
              <a:t>  Caso o servidor não obtenha o título ou grau que justificou seu afastamento no período previsto, aplica-se o disposto no § 5</a:t>
            </a:r>
            <a:r>
              <a:rPr lang="pt-BR" sz="2400" u="sng" baseline="30000" dirty="0"/>
              <a:t>o</a:t>
            </a:r>
            <a:r>
              <a:rPr lang="pt-BR" sz="2400" dirty="0"/>
              <a:t> deste artigo, salvo na hipótese comprovada de força maior ou de caso fortuito, a critério do dirigente máximo do órgão ou entidade. </a:t>
            </a:r>
            <a:r>
              <a:rPr lang="pt-BR" sz="2400" dirty="0">
                <a:hlinkClick r:id="rId4"/>
              </a:rPr>
              <a:t>(Incluído pela Lei nº 11.907, de 2009)</a:t>
            </a:r>
            <a:endParaRPr lang="pt-BR" sz="2400" dirty="0"/>
          </a:p>
          <a:p>
            <a:r>
              <a:rPr lang="pt-BR" sz="2400" u="sng" dirty="0"/>
              <a:t>§ 7</a:t>
            </a:r>
            <a:r>
              <a:rPr lang="pt-BR" sz="2400" u="sng" baseline="30000" dirty="0"/>
              <a:t>o</a:t>
            </a:r>
            <a:r>
              <a:rPr lang="pt-BR" sz="2400" u="sng" dirty="0"/>
              <a:t>  Aplica-se à participação em programa de pós-graduação no Exterior, autorizado nos termos do art. 95 desta Lei, o disposto nos §§ 1</a:t>
            </a:r>
            <a:r>
              <a:rPr lang="pt-BR" sz="2400" u="sng" baseline="30000" dirty="0"/>
              <a:t>o</a:t>
            </a:r>
            <a:r>
              <a:rPr lang="pt-BR" sz="2400" u="sng" dirty="0"/>
              <a:t> a 6</a:t>
            </a:r>
            <a:r>
              <a:rPr lang="pt-BR" sz="2400" u="sng" baseline="30000" dirty="0"/>
              <a:t>o</a:t>
            </a:r>
            <a:r>
              <a:rPr lang="pt-BR" sz="2400" u="sng" dirty="0"/>
              <a:t> deste artigo. </a:t>
            </a:r>
            <a:r>
              <a:rPr lang="pt-BR" sz="2400" u="sng" dirty="0">
                <a:hlinkClick r:id="rId4"/>
              </a:rPr>
              <a:t>(Incluído pela Lei nº 11.907, de 2009)</a:t>
            </a:r>
            <a:endParaRPr lang="pt-BR" sz="2400" u="sng" dirty="0"/>
          </a:p>
        </p:txBody>
      </p:sp>
    </p:spTree>
    <p:extLst>
      <p:ext uri="{BB962C8B-B14F-4D97-AF65-F5344CB8AC3E}">
        <p14:creationId xmlns:p14="http://schemas.microsoft.com/office/powerpoint/2010/main" val="3979907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hlinkClick r:id="rId2"/>
              </a:rPr>
              <a:t>LEI Nº 8.112, DE 11 DE DEZEMBRO DE 1990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 </a:t>
            </a:r>
            <a:r>
              <a:rPr lang="pt-BR" b="1" dirty="0"/>
              <a:t>Art. 95.</a:t>
            </a:r>
            <a:r>
              <a:rPr lang="pt-BR" dirty="0"/>
              <a:t>  O servidor não poderá ausentar-se do País para estudo ou missão oficial, sem autorização do Presidente da República, Presidente dos Órgãos do Poder Legislativo e Presidente do Supremo Tribunal Federal.</a:t>
            </a:r>
          </a:p>
          <a:p>
            <a:r>
              <a:rPr lang="pt-BR" dirty="0"/>
              <a:t>        § 1</a:t>
            </a:r>
            <a:r>
              <a:rPr lang="pt-BR" u="sng" baseline="30000" dirty="0"/>
              <a:t>o</a:t>
            </a:r>
            <a:r>
              <a:rPr lang="pt-BR" dirty="0"/>
              <a:t>  A ausência não excederá a 4 (quatro) anos, e finda a missão ou estudo, somente decorrido igual período, será permitida nova ausência.</a:t>
            </a:r>
          </a:p>
          <a:p>
            <a:r>
              <a:rPr lang="pt-BR" dirty="0"/>
              <a:t>        § 2</a:t>
            </a:r>
            <a:r>
              <a:rPr lang="pt-BR" u="sng" baseline="30000" dirty="0"/>
              <a:t>o</a:t>
            </a:r>
            <a:r>
              <a:rPr lang="pt-BR" dirty="0"/>
              <a:t>  Ao servidor beneficiado pelo disposto neste artigo não será concedida exoneração ou licença para tratar de interesse particular antes de decorrido período igual ao do afastamento, ressalvada a hipótese de ressarcimento da despesa havida com seu afastamento.</a:t>
            </a:r>
          </a:p>
          <a:p>
            <a:r>
              <a:rPr lang="pt-BR" dirty="0"/>
              <a:t>        § 3</a:t>
            </a:r>
            <a:r>
              <a:rPr lang="pt-BR" u="sng" baseline="30000" dirty="0"/>
              <a:t>o</a:t>
            </a:r>
            <a:r>
              <a:rPr lang="pt-BR" dirty="0"/>
              <a:t>  O disposto neste artigo não se aplica aos servidores da carreira diplomática.</a:t>
            </a:r>
          </a:p>
          <a:p>
            <a:r>
              <a:rPr lang="pt-BR" dirty="0"/>
              <a:t>        § 4</a:t>
            </a:r>
            <a:r>
              <a:rPr lang="pt-BR" u="sng" baseline="30000" dirty="0"/>
              <a:t>o</a:t>
            </a:r>
            <a:r>
              <a:rPr lang="pt-BR" dirty="0"/>
              <a:t>  As hipóteses, condições e formas para a autorização de que trata este artigo, inclusive no que se refere à remuneração do servidor, serão disciplinadas em regulamento.</a:t>
            </a:r>
            <a:r>
              <a:rPr lang="pt-BR" b="1" dirty="0"/>
              <a:t> </a:t>
            </a:r>
            <a:r>
              <a:rPr lang="pt-BR" dirty="0">
                <a:hlinkClick r:id="rId3"/>
              </a:rPr>
              <a:t>(Incluído pela Lei nº 9.527, de 10.12.97</a:t>
            </a:r>
            <a:r>
              <a:rPr lang="pt-BR" dirty="0" smtClean="0">
                <a:hlinkClick r:id="rId3"/>
              </a:rPr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7863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351</Words>
  <Application>Microsoft Office PowerPoint</Application>
  <PresentationFormat>Apresentação na tela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Afastamento para doutorado e pós-doutorado</vt:lpstr>
      <vt:lpstr>LEGISLAÇÃO</vt:lpstr>
      <vt:lpstr>Apresentação do PowerPoint</vt:lpstr>
      <vt:lpstr>LEI Nº 8.112, DE 11 DE DEZEMBRO DE 1990</vt:lpstr>
      <vt:lpstr>Apresentação do PowerPoint</vt:lpstr>
      <vt:lpstr>LEI Nº 12.772, DE 28 DE DEZEMBRO DE 2012.</vt:lpstr>
      <vt:lpstr>Apresentação do PowerPoint</vt:lpstr>
      <vt:lpstr>LEI Nº 8.112, DE 11 DE DEZEMBRO DE 1990</vt:lpstr>
      <vt:lpstr>LEI Nº 8.112, DE 11 DE DEZEMBRO DE 1990</vt:lpstr>
      <vt:lpstr>Apresentação do PowerPoint</vt:lpstr>
      <vt:lpstr>LEI Nº 8.745, DE 9 DE DEZEMBRO DE 1993.</vt:lpstr>
      <vt:lpstr>CIRCULAR DGP nº 10/2012 </vt:lpstr>
      <vt:lpstr>Resumindo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Sérgio Freitas</dc:creator>
  <cp:lastModifiedBy>Sérgio Freitas</cp:lastModifiedBy>
  <cp:revision>9</cp:revision>
  <dcterms:created xsi:type="dcterms:W3CDTF">2013-06-24T16:19:18Z</dcterms:created>
  <dcterms:modified xsi:type="dcterms:W3CDTF">2013-06-24T16:57:04Z</dcterms:modified>
</cp:coreProperties>
</file>